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C4484-7992-48A0-A973-805F60CA80EE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8CF22-B13B-4EC4-9F25-C309898A9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096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8CF22-B13B-4EC4-9F25-C309898A9C1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668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42E9-9B5E-46A7-BCE9-F63EF28D2EA0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909-0580-4123-9105-71E4F11C4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471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42E9-9B5E-46A7-BCE9-F63EF28D2EA0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909-0580-4123-9105-71E4F11C4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135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42E9-9B5E-46A7-BCE9-F63EF28D2EA0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909-0580-4123-9105-71E4F11C4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802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42E9-9B5E-46A7-BCE9-F63EF28D2EA0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909-0580-4123-9105-71E4F11C4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52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42E9-9B5E-46A7-BCE9-F63EF28D2EA0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909-0580-4123-9105-71E4F11C4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829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42E9-9B5E-46A7-BCE9-F63EF28D2EA0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909-0580-4123-9105-71E4F11C4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335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42E9-9B5E-46A7-BCE9-F63EF28D2EA0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909-0580-4123-9105-71E4F11C4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83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42E9-9B5E-46A7-BCE9-F63EF28D2EA0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909-0580-4123-9105-71E4F11C4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259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42E9-9B5E-46A7-BCE9-F63EF28D2EA0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909-0580-4123-9105-71E4F11C4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991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42E9-9B5E-46A7-BCE9-F63EF28D2EA0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909-0580-4123-9105-71E4F11C4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5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42E9-9B5E-46A7-BCE9-F63EF28D2EA0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909-0580-4123-9105-71E4F11C4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177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542E9-9B5E-46A7-BCE9-F63EF28D2EA0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20909-0580-4123-9105-71E4F11C4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13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UMKM (UU no. 28/2008)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Usaha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produktif</a:t>
            </a:r>
            <a:r>
              <a:rPr lang="en-US" dirty="0" smtClean="0"/>
              <a:t> yang </a:t>
            </a: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endParaRPr lang="en-US" dirty="0"/>
          </a:p>
          <a:p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orang </a:t>
            </a:r>
            <a:r>
              <a:rPr lang="en-US" dirty="0" err="1" smtClean="0"/>
              <a:t>perorangan</a:t>
            </a:r>
            <a:r>
              <a:rPr lang="en-US" dirty="0" smtClean="0"/>
              <a:t> /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/ </a:t>
            </a:r>
            <a:r>
              <a:rPr lang="en-US" dirty="0" err="1" smtClean="0"/>
              <a:t>cabang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dimiliki</a:t>
            </a:r>
            <a:r>
              <a:rPr lang="en-US" dirty="0" smtClean="0"/>
              <a:t>, </a:t>
            </a:r>
            <a:r>
              <a:rPr lang="en-US" dirty="0" err="1" smtClean="0"/>
              <a:t>dikuasai</a:t>
            </a:r>
            <a:r>
              <a:rPr lang="en-US" dirty="0" smtClean="0"/>
              <a:t>/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menengah</a:t>
            </a:r>
            <a:r>
              <a:rPr lang="en-US" dirty="0" smtClean="0"/>
              <a:t>/ </a:t>
            </a:r>
            <a:r>
              <a:rPr lang="en-US" dirty="0" err="1" smtClean="0"/>
              <a:t>besar</a:t>
            </a:r>
            <a:r>
              <a:rPr lang="en-US" dirty="0" smtClean="0"/>
              <a:t> yang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kecilsebagaimanan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UU 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26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SOSIALISASI SAK ETAP UKM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eriod"/>
            </a:pPr>
            <a:r>
              <a:rPr lang="en-US" dirty="0" err="1" smtClean="0"/>
              <a:t>Kementrian</a:t>
            </a:r>
            <a:r>
              <a:rPr lang="en-US" dirty="0" smtClean="0"/>
              <a:t> </a:t>
            </a:r>
            <a:r>
              <a:rPr lang="en-US" dirty="0" err="1" smtClean="0"/>
              <a:t>Koperasi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UKM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Akuntan</a:t>
            </a:r>
            <a:r>
              <a:rPr lang="en-US" dirty="0" smtClean="0"/>
              <a:t> (IAI)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Perguruan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civitas</a:t>
            </a:r>
            <a:r>
              <a:rPr lang="en-US" dirty="0" smtClean="0"/>
              <a:t> </a:t>
            </a:r>
            <a:r>
              <a:rPr lang="en-US" dirty="0" err="1" smtClean="0"/>
              <a:t>akademika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r>
              <a:rPr lang="en-US" dirty="0" smtClean="0"/>
              <a:t>UKM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dukngan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penyajian</a:t>
            </a:r>
            <a:r>
              <a:rPr lang="en-US" dirty="0" smtClean="0"/>
              <a:t> lap </a:t>
            </a:r>
            <a:r>
              <a:rPr lang="en-US" dirty="0" err="1" smtClean="0"/>
              <a:t>keu</a:t>
            </a:r>
            <a:r>
              <a:rPr lang="en-US" dirty="0" smtClean="0"/>
              <a:t> </a:t>
            </a:r>
            <a:r>
              <a:rPr lang="en-US" dirty="0" err="1" smtClean="0"/>
              <a:t>scr</a:t>
            </a:r>
            <a:r>
              <a:rPr lang="en-US" dirty="0" smtClean="0"/>
              <a:t> </a:t>
            </a:r>
            <a:r>
              <a:rPr lang="en-US" dirty="0" err="1" smtClean="0"/>
              <a:t>profesional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memanfaatkan</a:t>
            </a:r>
            <a:r>
              <a:rPr lang="en-US" dirty="0" smtClean="0"/>
              <a:t>/</a:t>
            </a:r>
            <a:r>
              <a:rPr lang="en-US" dirty="0" err="1" smtClean="0"/>
              <a:t>mempekerjakan</a:t>
            </a:r>
            <a:r>
              <a:rPr lang="en-US" dirty="0" smtClean="0"/>
              <a:t> TK </a:t>
            </a:r>
            <a:r>
              <a:rPr lang="en-US" dirty="0" err="1" smtClean="0"/>
              <a:t>terdidik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keahlian</a:t>
            </a:r>
            <a:r>
              <a:rPr lang="en-US" dirty="0" smtClean="0"/>
              <a:t> </a:t>
            </a:r>
            <a:r>
              <a:rPr lang="en-US" dirty="0" err="1" smtClean="0"/>
              <a:t>scr</a:t>
            </a:r>
            <a:r>
              <a:rPr lang="en-US" dirty="0" smtClean="0"/>
              <a:t> </a:t>
            </a:r>
            <a:r>
              <a:rPr lang="en-US" dirty="0" err="1" smtClean="0"/>
              <a:t>proporsional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Pengabdian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pPr marL="514350" indent="-514350">
              <a:buAutoNum type="alphaL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877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MODEL KERJASAMA </a:t>
            </a:r>
            <a:br>
              <a:rPr lang="en-US" dirty="0" smtClean="0"/>
            </a:br>
            <a:r>
              <a:rPr lang="en-US" dirty="0" smtClean="0"/>
              <a:t>PENDIDIKAN &amp; UKM: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sz="3600" dirty="0" err="1" smtClean="0"/>
              <a:t>Upaya</a:t>
            </a:r>
            <a:r>
              <a:rPr lang="en-US" sz="3600" dirty="0" smtClean="0"/>
              <a:t> </a:t>
            </a:r>
            <a:r>
              <a:rPr lang="en-US" sz="3600" dirty="0" err="1" smtClean="0"/>
              <a:t>pemerintah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menekan</a:t>
            </a:r>
            <a:r>
              <a:rPr lang="en-US" sz="3600" dirty="0" smtClean="0"/>
              <a:t> </a:t>
            </a:r>
            <a:r>
              <a:rPr lang="en-US" sz="3600" dirty="0" err="1" smtClean="0"/>
              <a:t>penganggungan</a:t>
            </a:r>
            <a:r>
              <a:rPr lang="en-US" sz="3600" dirty="0" smtClean="0"/>
              <a:t> </a:t>
            </a:r>
            <a:r>
              <a:rPr lang="en-US" sz="3600" dirty="0" err="1" smtClean="0"/>
              <a:t>dpt</a:t>
            </a:r>
            <a:r>
              <a:rPr lang="en-US" sz="3600" dirty="0" smtClean="0"/>
              <a:t> </a:t>
            </a:r>
            <a:r>
              <a:rPr lang="en-US" sz="3600" dirty="0" err="1" smtClean="0"/>
              <a:t>terwujud</a:t>
            </a:r>
            <a:endParaRPr lang="en-US" sz="3600" dirty="0" smtClean="0"/>
          </a:p>
          <a:p>
            <a:pPr marL="514350" indent="-514350">
              <a:buAutoNum type="arabicPeriod"/>
            </a:pPr>
            <a:r>
              <a:rPr lang="en-US" sz="3600" dirty="0" err="1" smtClean="0"/>
              <a:t>Kualitas</a:t>
            </a:r>
            <a:r>
              <a:rPr lang="en-US" sz="3600" dirty="0" smtClean="0"/>
              <a:t> </a:t>
            </a:r>
            <a:r>
              <a:rPr lang="en-US" sz="3600" dirty="0" err="1" smtClean="0"/>
              <a:t>lulusan</a:t>
            </a:r>
            <a:r>
              <a:rPr lang="en-US" sz="3600" dirty="0" smtClean="0"/>
              <a:t> PT </a:t>
            </a:r>
            <a:r>
              <a:rPr lang="en-US" sz="3600" dirty="0" err="1" smtClean="0"/>
              <a:t>lbh</a:t>
            </a:r>
            <a:r>
              <a:rPr lang="en-US" sz="3600" dirty="0" smtClean="0"/>
              <a:t> </a:t>
            </a:r>
            <a:r>
              <a:rPr lang="en-US" sz="3600" dirty="0" err="1" smtClean="0"/>
              <a:t>meningkat</a:t>
            </a:r>
            <a:r>
              <a:rPr lang="en-US" sz="3600" dirty="0" smtClean="0"/>
              <a:t> </a:t>
            </a:r>
            <a:r>
              <a:rPr lang="en-US" sz="3600" dirty="0" err="1" smtClean="0"/>
              <a:t>serta</a:t>
            </a:r>
            <a:r>
              <a:rPr lang="en-US" sz="3600" dirty="0" smtClean="0"/>
              <a:t> </a:t>
            </a:r>
            <a:r>
              <a:rPr lang="en-US" sz="3600" dirty="0" err="1" smtClean="0"/>
              <a:t>sesuai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kecakapan</a:t>
            </a:r>
            <a:r>
              <a:rPr lang="en-US" sz="3600" dirty="0" smtClean="0"/>
              <a:t> </a:t>
            </a:r>
            <a:r>
              <a:rPr lang="en-US" sz="3600" dirty="0" err="1" smtClean="0"/>
              <a:t>yg</a:t>
            </a:r>
            <a:r>
              <a:rPr lang="en-US" sz="3600" dirty="0" smtClean="0"/>
              <a:t> </a:t>
            </a:r>
            <a:r>
              <a:rPr lang="en-US" sz="3600" dirty="0" err="1" smtClean="0"/>
              <a:t>dibutuhkan</a:t>
            </a:r>
            <a:r>
              <a:rPr lang="en-US" sz="3600" dirty="0" smtClean="0"/>
              <a:t> </a:t>
            </a:r>
            <a:r>
              <a:rPr lang="en-US" sz="3600" dirty="0" err="1" smtClean="0"/>
              <a:t>dunia</a:t>
            </a:r>
            <a:r>
              <a:rPr lang="en-US" sz="3600" dirty="0" smtClean="0"/>
              <a:t> </a:t>
            </a:r>
            <a:r>
              <a:rPr lang="en-US" sz="3600" dirty="0" err="1" smtClean="0"/>
              <a:t>kerja</a:t>
            </a:r>
            <a:endParaRPr lang="en-US" sz="3600" dirty="0" smtClean="0"/>
          </a:p>
          <a:p>
            <a:pPr marL="514350" indent="-514350">
              <a:buAutoNum type="arabicPeriod"/>
            </a:pPr>
            <a:r>
              <a:rPr lang="en-US" sz="3600" dirty="0" err="1" smtClean="0"/>
              <a:t>Pendampingan</a:t>
            </a:r>
            <a:r>
              <a:rPr lang="en-US" sz="3600" dirty="0" smtClean="0"/>
              <a:t> </a:t>
            </a:r>
            <a:r>
              <a:rPr lang="en-US" sz="3600" dirty="0" err="1" smtClean="0"/>
              <a:t>dlm</a:t>
            </a:r>
            <a:r>
              <a:rPr lang="en-US" sz="3600" dirty="0" smtClean="0"/>
              <a:t> </a:t>
            </a:r>
            <a:r>
              <a:rPr lang="en-US" sz="3600" dirty="0" err="1" smtClean="0"/>
              <a:t>menumbuhkembangkan</a:t>
            </a:r>
            <a:r>
              <a:rPr lang="en-US" sz="3600" dirty="0" smtClean="0"/>
              <a:t> </a:t>
            </a:r>
            <a:r>
              <a:rPr lang="en-US" sz="3600" dirty="0" err="1" smtClean="0"/>
              <a:t>manajemen</a:t>
            </a:r>
            <a:r>
              <a:rPr lang="en-US" sz="3600" dirty="0" smtClean="0"/>
              <a:t> </a:t>
            </a:r>
            <a:r>
              <a:rPr lang="en-US" sz="3600" dirty="0" err="1" smtClean="0"/>
              <a:t>bisnis</a:t>
            </a:r>
            <a:r>
              <a:rPr lang="en-US" sz="3600" dirty="0" smtClean="0"/>
              <a:t> </a:t>
            </a:r>
            <a:r>
              <a:rPr lang="en-US" sz="3600" dirty="0" err="1" smtClean="0"/>
              <a:t>secara</a:t>
            </a:r>
            <a:r>
              <a:rPr lang="en-US" sz="3600" dirty="0" smtClean="0"/>
              <a:t> </a:t>
            </a:r>
            <a:r>
              <a:rPr lang="en-US" sz="3600" dirty="0" err="1" smtClean="0"/>
              <a:t>akurat</a:t>
            </a:r>
            <a:r>
              <a:rPr lang="en-US" sz="3600" dirty="0" smtClean="0"/>
              <a:t>, </a:t>
            </a:r>
            <a:r>
              <a:rPr lang="en-US" sz="3600" dirty="0" err="1" smtClean="0"/>
              <a:t>tertata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profesional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75562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DAMPAK PENERAPAN SAK ETAP BG UKM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 err="1" smtClean="0"/>
              <a:t>Laporan</a:t>
            </a:r>
            <a:r>
              <a:rPr lang="en-US" sz="3600" dirty="0" smtClean="0"/>
              <a:t> </a:t>
            </a:r>
            <a:r>
              <a:rPr lang="en-US" sz="3600" dirty="0" err="1" smtClean="0"/>
              <a:t>Keuangan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TAAT:</a:t>
            </a:r>
          </a:p>
          <a:p>
            <a:pPr marL="0" indent="0">
              <a:buNone/>
            </a:pPr>
            <a:r>
              <a:rPr lang="en-US" dirty="0" smtClean="0"/>
              <a:t>TERTIB</a:t>
            </a:r>
          </a:p>
          <a:p>
            <a:pPr marL="0" indent="0">
              <a:buNone/>
            </a:pPr>
            <a:r>
              <a:rPr lang="en-US" dirty="0" smtClean="0"/>
              <a:t>AKURAT</a:t>
            </a:r>
          </a:p>
          <a:p>
            <a:pPr marL="0" indent="0">
              <a:buNone/>
            </a:pPr>
            <a:r>
              <a:rPr lang="en-US" dirty="0" smtClean="0"/>
              <a:t>AKUNTABEL</a:t>
            </a:r>
          </a:p>
          <a:p>
            <a:pPr marL="0" indent="0">
              <a:buNone/>
            </a:pPr>
            <a:r>
              <a:rPr lang="en-US" dirty="0" smtClean="0"/>
              <a:t>TERBUKA/TRANSPARAN</a:t>
            </a:r>
          </a:p>
          <a:p>
            <a:pPr marL="0" indent="0">
              <a:buNone/>
            </a:pPr>
            <a:r>
              <a:rPr lang="en-US" dirty="0" smtClean="0"/>
              <a:t>-----------------------------------------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PENGUATAN SALAH SATU DR</a:t>
            </a:r>
          </a:p>
          <a:p>
            <a:pPr marL="0" indent="0">
              <a:buNone/>
            </a:pPr>
            <a:r>
              <a:rPr lang="en-US" dirty="0" smtClean="0"/>
              <a:t>3 PILAR STANDAR (PSAK, ETAP &amp; SAK SYARIAH)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Aktivitas</a:t>
            </a:r>
            <a:r>
              <a:rPr lang="en-US" sz="3200" dirty="0" smtClean="0"/>
              <a:t> </a:t>
            </a:r>
            <a:r>
              <a:rPr lang="en-US" sz="3200" dirty="0" err="1" smtClean="0"/>
              <a:t>Manajemen</a:t>
            </a:r>
            <a:endParaRPr lang="en-US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PENGAMBILAN KEPUTUSAN</a:t>
            </a:r>
          </a:p>
          <a:p>
            <a:r>
              <a:rPr lang="en-US" dirty="0" smtClean="0"/>
              <a:t>EKSPANSI USAHA</a:t>
            </a:r>
          </a:p>
          <a:p>
            <a:r>
              <a:rPr lang="en-US" dirty="0" smtClean="0"/>
              <a:t>PENINGKATAN DLM EFISIEN, EFEKTIVITAS DAN PRODUKTIVITAS USAHA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-----------------------------------------PENINGKATAN PROF SDM  &amp; USAHA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522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DAMPAK   </a:t>
            </a:r>
            <a:r>
              <a:rPr lang="en-US" dirty="0" err="1" smtClean="0"/>
              <a:t>lanjutan</a:t>
            </a:r>
            <a:r>
              <a:rPr lang="en-US" dirty="0" smtClean="0"/>
              <a:t>…………….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smtClean="0"/>
              <a:t>HUB DG PIHAK 3 (BANK)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AKSES KREDIT &amp; MODAL</a:t>
            </a:r>
          </a:p>
          <a:p>
            <a:r>
              <a:rPr lang="en-US" dirty="0" smtClean="0"/>
              <a:t>BANKABLE</a:t>
            </a:r>
          </a:p>
          <a:p>
            <a:r>
              <a:rPr lang="en-US" dirty="0" smtClean="0"/>
              <a:t>PENDEKATAN YG SISTEMATIS DALAM PENDANAAN USAHA</a:t>
            </a:r>
          </a:p>
          <a:p>
            <a:endParaRPr lang="en-US" dirty="0"/>
          </a:p>
          <a:p>
            <a:r>
              <a:rPr lang="en-US" dirty="0" smtClean="0"/>
              <a:t>-------------------------------------</a:t>
            </a:r>
          </a:p>
          <a:p>
            <a:r>
              <a:rPr lang="en-US" dirty="0" smtClean="0"/>
              <a:t>SINERGI ANTAR ENTITAS &amp; INVESTOR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 smtClean="0"/>
              <a:t>PT &amp; PIHAK TERKAIT</a:t>
            </a:r>
            <a:endParaRPr lang="en-US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BENTUK TRIDARMA PT</a:t>
            </a:r>
          </a:p>
          <a:p>
            <a:r>
              <a:rPr lang="en-US" dirty="0" smtClean="0"/>
              <a:t>IMPLEMENTASI TEORI</a:t>
            </a:r>
          </a:p>
          <a:p>
            <a:r>
              <a:rPr lang="en-US" dirty="0" smtClean="0"/>
              <a:t>PENINGKATAN KUALITAS MHS</a:t>
            </a:r>
          </a:p>
          <a:p>
            <a:r>
              <a:rPr lang="en-US" dirty="0" smtClean="0"/>
              <a:t>LAPANGAN KERJA BARU</a:t>
            </a:r>
          </a:p>
          <a:p>
            <a:endParaRPr lang="en-US" dirty="0"/>
          </a:p>
          <a:p>
            <a:r>
              <a:rPr lang="en-US" dirty="0" smtClean="0"/>
              <a:t>-------------------------------------MENDUKUNG PROGRAM PEMERINTAH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460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PEMBUKUAN SEDERHANA UKM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/>
              <a:t>Kegiatan</a:t>
            </a:r>
            <a:r>
              <a:rPr lang="en-US" sz="4000" dirty="0" smtClean="0"/>
              <a:t> </a:t>
            </a:r>
            <a:r>
              <a:rPr lang="en-US" sz="4000" dirty="0" err="1" smtClean="0"/>
              <a:t>pencatatan</a:t>
            </a:r>
            <a:r>
              <a:rPr lang="en-US" sz="4000" dirty="0" smtClean="0"/>
              <a:t> </a:t>
            </a:r>
            <a:r>
              <a:rPr lang="en-US" sz="4000" dirty="0" err="1" smtClean="0"/>
              <a:t>keuangan</a:t>
            </a:r>
            <a:endParaRPr lang="en-US" sz="4000" dirty="0" smtClean="0"/>
          </a:p>
          <a:p>
            <a:r>
              <a:rPr lang="en-US" sz="4000" dirty="0" err="1" smtClean="0"/>
              <a:t>Evaluasi</a:t>
            </a:r>
            <a:r>
              <a:rPr lang="en-US" sz="4000" dirty="0" smtClean="0"/>
              <a:t> </a:t>
            </a:r>
            <a:r>
              <a:rPr lang="en-US" sz="4000" dirty="0" err="1" smtClean="0"/>
              <a:t>melihat</a:t>
            </a:r>
            <a:r>
              <a:rPr lang="en-US" sz="4000" dirty="0" smtClean="0"/>
              <a:t> </a:t>
            </a:r>
            <a:r>
              <a:rPr lang="en-US" sz="4000" dirty="0" err="1" smtClean="0"/>
              <a:t>perkembagan</a:t>
            </a:r>
            <a:r>
              <a:rPr lang="en-US" sz="4000" dirty="0" smtClean="0"/>
              <a:t> </a:t>
            </a:r>
            <a:r>
              <a:rPr lang="en-US" sz="4000" dirty="0" err="1" smtClean="0"/>
              <a:t>usaha</a:t>
            </a:r>
            <a:endParaRPr lang="en-US" sz="4000" dirty="0" smtClean="0"/>
          </a:p>
          <a:p>
            <a:r>
              <a:rPr lang="en-US" sz="4000" dirty="0" err="1" smtClean="0"/>
              <a:t>Mengetahui</a:t>
            </a:r>
            <a:r>
              <a:rPr lang="en-US" sz="4000" dirty="0" smtClean="0"/>
              <a:t> </a:t>
            </a:r>
            <a:r>
              <a:rPr lang="en-US" sz="4000" dirty="0" err="1" smtClean="0"/>
              <a:t>keuntungan</a:t>
            </a:r>
            <a:r>
              <a:rPr lang="en-US" sz="4000" dirty="0" smtClean="0"/>
              <a:t>/</a:t>
            </a:r>
            <a:r>
              <a:rPr lang="en-US" sz="4000" dirty="0" err="1" smtClean="0"/>
              <a:t>kerugian</a:t>
            </a:r>
            <a:r>
              <a:rPr lang="en-US" sz="4000" dirty="0" smtClean="0"/>
              <a:t> </a:t>
            </a:r>
            <a:r>
              <a:rPr lang="en-US" sz="4000" dirty="0" err="1" smtClean="0"/>
              <a:t>usaha</a:t>
            </a:r>
            <a:endParaRPr lang="en-US" sz="4000" dirty="0" smtClean="0"/>
          </a:p>
          <a:p>
            <a:r>
              <a:rPr lang="en-US" sz="4000" dirty="0" err="1" smtClean="0"/>
              <a:t>Sebg</a:t>
            </a:r>
            <a:r>
              <a:rPr lang="en-US" sz="4000" dirty="0" smtClean="0"/>
              <a:t> </a:t>
            </a:r>
            <a:r>
              <a:rPr lang="en-US" sz="4000" dirty="0" err="1" smtClean="0"/>
              <a:t>kompas</a:t>
            </a:r>
            <a:r>
              <a:rPr lang="en-US" sz="4000" dirty="0" smtClean="0"/>
              <a:t>/</a:t>
            </a:r>
            <a:r>
              <a:rPr lang="en-US" sz="4000" dirty="0" err="1" smtClean="0"/>
              <a:t>petunjuk</a:t>
            </a:r>
            <a:r>
              <a:rPr lang="en-US" sz="4000" dirty="0" smtClean="0"/>
              <a:t> </a:t>
            </a:r>
            <a:r>
              <a:rPr lang="en-US" sz="4000" dirty="0" err="1" smtClean="0"/>
              <a:t>arah</a:t>
            </a:r>
            <a:r>
              <a:rPr lang="en-US" sz="4000" dirty="0" smtClean="0"/>
              <a:t> </a:t>
            </a:r>
            <a:r>
              <a:rPr lang="en-US" sz="4000" dirty="0" err="1" smtClean="0"/>
              <a:t>bg</a:t>
            </a:r>
            <a:r>
              <a:rPr lang="en-US" sz="4000" dirty="0" smtClean="0"/>
              <a:t> UKM </a:t>
            </a:r>
            <a:r>
              <a:rPr lang="en-US" sz="4000" dirty="0" err="1" smtClean="0"/>
              <a:t>dalam</a:t>
            </a:r>
            <a:r>
              <a:rPr lang="en-US" sz="4000" dirty="0" smtClean="0"/>
              <a:t> </a:t>
            </a:r>
            <a:r>
              <a:rPr lang="en-US" sz="4000" dirty="0" err="1" smtClean="0"/>
              <a:t>menjalankan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50558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ALASAN PEMBUKUAN PENTING: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MENGETAHUI CASHFLOW</a:t>
            </a:r>
          </a:p>
          <a:p>
            <a:r>
              <a:rPr lang="en-US" dirty="0" smtClean="0"/>
              <a:t>MENGETAHUI POSISI MODAL</a:t>
            </a:r>
          </a:p>
          <a:p>
            <a:r>
              <a:rPr lang="en-US" dirty="0" smtClean="0"/>
              <a:t>MENCEGAH TERCAMPURNYA PENGL KEU.USAHA &amp; PRIBADI</a:t>
            </a:r>
          </a:p>
          <a:p>
            <a:r>
              <a:rPr lang="en-US" dirty="0" smtClean="0"/>
              <a:t>MENGANALISA &amp; MENGAMBIL TINDAKAN DARI HASIL ANALISA KEU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3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LAPORAN KEUANGAN UKM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NERACA</a:t>
            </a:r>
          </a:p>
          <a:p>
            <a:r>
              <a:rPr lang="en-US" dirty="0" smtClean="0"/>
              <a:t>LAPORAN LABA RUGI</a:t>
            </a:r>
          </a:p>
          <a:p>
            <a:r>
              <a:rPr lang="en-US" dirty="0" smtClean="0"/>
              <a:t>LAPORAN ARUS KAS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005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TAHAPAN PEMBUKUAN UKM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 smtClean="0"/>
              <a:t>KUMPULKAN &amp; ANALISA DATA TRANSAKSI</a:t>
            </a:r>
          </a:p>
          <a:p>
            <a:pPr marL="514350" indent="-514350">
              <a:buAutoNum type="arabicPeriod"/>
            </a:pPr>
            <a:r>
              <a:rPr lang="en-US" dirty="0" smtClean="0"/>
              <a:t>BUAT JURNAL TRANSAKSI ( TGL, NOBUKTI, AKUN, KET, D,K,S)</a:t>
            </a:r>
          </a:p>
          <a:p>
            <a:pPr marL="514350" indent="-514350">
              <a:buAutoNum type="arabicPeriod"/>
            </a:pPr>
            <a:r>
              <a:rPr lang="en-US" dirty="0" smtClean="0"/>
              <a:t>MEMINDAHKAN JURNAL TRANSAKSI KE BB</a:t>
            </a:r>
          </a:p>
          <a:p>
            <a:pPr marL="514350" indent="-514350">
              <a:buAutoNum type="arabicPeriod"/>
            </a:pPr>
            <a:r>
              <a:rPr lang="en-US" dirty="0" smtClean="0"/>
              <a:t>MEMBUAT NERACA PERCOBAAN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2534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BAG.JK LAP TIDAK SEIMBANG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1. ADA TRANSAKSI YANG BELUM DICATAT</a:t>
            </a:r>
          </a:p>
          <a:p>
            <a:r>
              <a:rPr lang="en-US" dirty="0" smtClean="0"/>
              <a:t>2. ADA TRANSAKSI YANG SALAH PERHITUNGAN / SALAH CATAT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338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BEDA  PEMBUKUAN &amp; AKUNTANSI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1.PEMBUKUAN : HY KEGIATAN PENCATATAN DR KEJADIAN EKONOMI (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dr</a:t>
            </a:r>
            <a:r>
              <a:rPr lang="en-US" dirty="0" smtClean="0"/>
              <a:t> proses </a:t>
            </a:r>
            <a:r>
              <a:rPr lang="en-US" dirty="0" err="1" smtClean="0"/>
              <a:t>akuntansi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2. MELIBATKAN SELURUH PROSES AKUNTANSI ( </a:t>
            </a:r>
            <a:r>
              <a:rPr lang="en-US" dirty="0" err="1" smtClean="0"/>
              <a:t>pencatatan</a:t>
            </a:r>
            <a:r>
              <a:rPr lang="en-US" dirty="0" smtClean="0"/>
              <a:t>, </a:t>
            </a:r>
            <a:r>
              <a:rPr lang="en-US" dirty="0" err="1" smtClean="0"/>
              <a:t>penggolongan</a:t>
            </a:r>
            <a:r>
              <a:rPr lang="en-US" dirty="0" smtClean="0"/>
              <a:t>, </a:t>
            </a:r>
            <a:r>
              <a:rPr lang="en-US" dirty="0" err="1" smtClean="0"/>
              <a:t>peringkasan</a:t>
            </a:r>
            <a:r>
              <a:rPr lang="en-US" dirty="0" smtClean="0"/>
              <a:t>, </a:t>
            </a:r>
            <a:r>
              <a:rPr lang="en-US" dirty="0" err="1" smtClean="0"/>
              <a:t>penyiapan</a:t>
            </a:r>
            <a:r>
              <a:rPr lang="en-US" dirty="0" smtClean="0"/>
              <a:t> lap </a:t>
            </a:r>
            <a:r>
              <a:rPr lang="en-US" dirty="0" err="1" smtClean="0"/>
              <a:t>keuangan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152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Kriteria</a:t>
            </a:r>
            <a:r>
              <a:rPr lang="en-US" dirty="0" smtClean="0"/>
              <a:t> Usaha Kecil </a:t>
            </a:r>
            <a:r>
              <a:rPr lang="en-US" dirty="0" err="1" smtClean="0"/>
              <a:t>Menurut</a:t>
            </a:r>
            <a:r>
              <a:rPr lang="en-US" dirty="0" smtClean="0"/>
              <a:t> UU 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eriod"/>
            </a:pPr>
            <a:endParaRPr lang="en-US" dirty="0" smtClean="0"/>
          </a:p>
          <a:p>
            <a:pPr marL="514350" indent="-514350">
              <a:buAutoNum type="alphaLcPeriod"/>
            </a:pPr>
            <a:endParaRPr lang="en-US" dirty="0"/>
          </a:p>
          <a:p>
            <a:pPr marL="514350" indent="-514350">
              <a:buAutoNum type="alphaLcPeriod"/>
            </a:pPr>
            <a:r>
              <a:rPr lang="en-US" sz="4000" dirty="0" err="1" smtClean="0"/>
              <a:t>Memiliki</a:t>
            </a:r>
            <a:r>
              <a:rPr lang="en-US" sz="4000" dirty="0" smtClean="0"/>
              <a:t> </a:t>
            </a:r>
            <a:r>
              <a:rPr lang="en-US" sz="4000" dirty="0" err="1" smtClean="0"/>
              <a:t>kekayaan</a:t>
            </a:r>
            <a:r>
              <a:rPr lang="en-US" sz="4000" dirty="0" smtClean="0"/>
              <a:t> </a:t>
            </a:r>
            <a:r>
              <a:rPr lang="en-US" sz="4000" dirty="0" err="1" smtClean="0"/>
              <a:t>bersih</a:t>
            </a:r>
            <a:r>
              <a:rPr lang="en-US" sz="4000" dirty="0" smtClean="0"/>
              <a:t> </a:t>
            </a:r>
            <a:r>
              <a:rPr lang="en-US" sz="4000" dirty="0" err="1" smtClean="0"/>
              <a:t>lebih</a:t>
            </a:r>
            <a:r>
              <a:rPr lang="en-US" sz="4000" dirty="0" smtClean="0"/>
              <a:t> </a:t>
            </a:r>
            <a:r>
              <a:rPr lang="en-US" sz="4000" dirty="0" err="1" smtClean="0"/>
              <a:t>dari</a:t>
            </a:r>
            <a:r>
              <a:rPr lang="en-US" sz="4000" dirty="0" smtClean="0"/>
              <a:t> 50 – 500 </a:t>
            </a:r>
            <a:r>
              <a:rPr lang="en-US" sz="4000" dirty="0" err="1" smtClean="0"/>
              <a:t>jt</a:t>
            </a:r>
            <a:r>
              <a:rPr lang="en-US" sz="4000" dirty="0" smtClean="0"/>
              <a:t> (</a:t>
            </a:r>
            <a:r>
              <a:rPr lang="en-US" sz="4000" dirty="0" err="1" smtClean="0"/>
              <a:t>tidak</a:t>
            </a:r>
            <a:r>
              <a:rPr lang="en-US" sz="4000" dirty="0" smtClean="0"/>
              <a:t> </a:t>
            </a:r>
            <a:r>
              <a:rPr lang="en-US" sz="4000" dirty="0" err="1" smtClean="0"/>
              <a:t>termasuk</a:t>
            </a:r>
            <a:r>
              <a:rPr lang="en-US" sz="4000" dirty="0" smtClean="0"/>
              <a:t> </a:t>
            </a:r>
            <a:r>
              <a:rPr lang="en-US" sz="4000" dirty="0" err="1" smtClean="0"/>
              <a:t>tanah</a:t>
            </a:r>
            <a:r>
              <a:rPr lang="en-US" sz="4000" dirty="0" smtClean="0"/>
              <a:t> &amp; </a:t>
            </a:r>
            <a:r>
              <a:rPr lang="en-US" sz="4000" dirty="0" err="1" smtClean="0"/>
              <a:t>bangunan</a:t>
            </a:r>
            <a:r>
              <a:rPr lang="en-US" sz="4000" dirty="0" smtClean="0"/>
              <a:t> </a:t>
            </a:r>
            <a:r>
              <a:rPr lang="en-US" sz="4000" dirty="0" err="1" smtClean="0"/>
              <a:t>tempat</a:t>
            </a:r>
            <a:r>
              <a:rPr lang="en-US" sz="4000" dirty="0" smtClean="0"/>
              <a:t> </a:t>
            </a:r>
            <a:r>
              <a:rPr lang="en-US" sz="4000" dirty="0" err="1" smtClean="0"/>
              <a:t>usaha</a:t>
            </a:r>
            <a:r>
              <a:rPr lang="en-US" sz="4000" dirty="0" smtClean="0"/>
              <a:t>)</a:t>
            </a:r>
          </a:p>
          <a:p>
            <a:pPr marL="514350" indent="-514350">
              <a:buAutoNum type="alphaLcPeriod"/>
            </a:pPr>
            <a:r>
              <a:rPr lang="en-US" sz="4000" dirty="0" err="1" smtClean="0"/>
              <a:t>Hasil</a:t>
            </a:r>
            <a:r>
              <a:rPr lang="en-US" sz="4000" dirty="0" smtClean="0"/>
              <a:t> </a:t>
            </a:r>
            <a:r>
              <a:rPr lang="en-US" sz="4000" dirty="0" err="1" smtClean="0"/>
              <a:t>penjualan</a:t>
            </a:r>
            <a:r>
              <a:rPr lang="en-US" sz="4000" dirty="0" smtClean="0"/>
              <a:t> </a:t>
            </a:r>
            <a:r>
              <a:rPr lang="en-US" sz="4000" dirty="0" err="1" smtClean="0"/>
              <a:t>tahunan</a:t>
            </a:r>
            <a:r>
              <a:rPr lang="en-US" sz="4000" dirty="0" smtClean="0"/>
              <a:t> </a:t>
            </a:r>
            <a:r>
              <a:rPr lang="en-US" sz="4000" dirty="0" err="1" smtClean="0"/>
              <a:t>lebih</a:t>
            </a:r>
            <a:r>
              <a:rPr lang="en-US" sz="4000" dirty="0" smtClean="0"/>
              <a:t> </a:t>
            </a:r>
            <a:r>
              <a:rPr lang="en-US" sz="4000" dirty="0" err="1" smtClean="0"/>
              <a:t>dari</a:t>
            </a:r>
            <a:r>
              <a:rPr lang="en-US" sz="4000" dirty="0" smtClean="0"/>
              <a:t> 300 </a:t>
            </a:r>
            <a:r>
              <a:rPr lang="en-US" sz="4000" dirty="0" err="1" smtClean="0"/>
              <a:t>jt</a:t>
            </a:r>
            <a:r>
              <a:rPr lang="en-US" sz="4000" dirty="0" smtClean="0"/>
              <a:t> -2,5M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255914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FUNGSI LAPORAN KEUANGAN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Menganalisis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keungan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ttg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keungan</a:t>
            </a:r>
            <a:r>
              <a:rPr lang="en-US" dirty="0" smtClean="0"/>
              <a:t>,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aruskas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keputusan2 </a:t>
            </a:r>
            <a:r>
              <a:rPr lang="en-US" dirty="0" err="1" smtClean="0"/>
              <a:t>ekonomi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Mengetahui</a:t>
            </a:r>
            <a:r>
              <a:rPr lang="en-US" dirty="0" smtClean="0"/>
              <a:t> kendala2 yang </a:t>
            </a:r>
            <a:r>
              <a:rPr lang="en-US" dirty="0" err="1" smtClean="0"/>
              <a:t>dihadapi</a:t>
            </a:r>
            <a:r>
              <a:rPr lang="en-US" dirty="0" smtClean="0"/>
              <a:t> UKM 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merancang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 yang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memudahkan</a:t>
            </a:r>
            <a:r>
              <a:rPr lang="en-US" dirty="0" smtClean="0"/>
              <a:t> UKM </a:t>
            </a:r>
            <a:r>
              <a:rPr lang="en-US" dirty="0" err="1" smtClean="0"/>
              <a:t>membuat</a:t>
            </a:r>
            <a:r>
              <a:rPr lang="en-US" dirty="0" smtClean="0"/>
              <a:t> lap </a:t>
            </a:r>
            <a:r>
              <a:rPr lang="en-US" dirty="0" err="1" smtClean="0"/>
              <a:t>keu</a:t>
            </a:r>
            <a:r>
              <a:rPr lang="en-US" smtClean="0"/>
              <a:t> basis SAK ETAP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705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CIRI-CIRI UKM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lphaLcPeriod"/>
            </a:pP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(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pemisahan</a:t>
            </a:r>
            <a:r>
              <a:rPr lang="en-US" dirty="0" smtClean="0"/>
              <a:t> </a:t>
            </a:r>
            <a:r>
              <a:rPr lang="en-US" dirty="0" err="1" smtClean="0"/>
              <a:t>tegas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pemiliki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 </a:t>
            </a:r>
            <a:r>
              <a:rPr lang="en-US" dirty="0" err="1" smtClean="0"/>
              <a:t>pengelola</a:t>
            </a:r>
            <a:r>
              <a:rPr lang="en-US" dirty="0" smtClean="0"/>
              <a:t> UKM)</a:t>
            </a:r>
          </a:p>
          <a:p>
            <a:pPr marL="514350" indent="-514350">
              <a:buAutoNum type="alphaLcPeriod"/>
            </a:pPr>
            <a:r>
              <a:rPr lang="en-US" dirty="0" smtClean="0"/>
              <a:t>Modal </a:t>
            </a:r>
            <a:r>
              <a:rPr lang="en-US" dirty="0" err="1" smtClean="0"/>
              <a:t>disediakan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/</a:t>
            </a:r>
            <a:r>
              <a:rPr lang="en-US" dirty="0" err="1" smtClean="0"/>
              <a:t>sekelompok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 modal</a:t>
            </a:r>
          </a:p>
          <a:p>
            <a:pPr marL="514350" indent="-514350">
              <a:buAutoNum type="alphaLcPeriod"/>
            </a:pPr>
            <a:r>
              <a:rPr lang="en-US" dirty="0" smtClean="0"/>
              <a:t>Daerah </a:t>
            </a:r>
            <a:r>
              <a:rPr lang="en-US" dirty="0" err="1" smtClean="0"/>
              <a:t>operasinya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, </a:t>
            </a:r>
            <a:r>
              <a:rPr lang="en-US" dirty="0" err="1" smtClean="0"/>
              <a:t>meski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LN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Ukuran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(</a:t>
            </a:r>
            <a:r>
              <a:rPr lang="en-US" dirty="0" err="1" smtClean="0"/>
              <a:t>segi</a:t>
            </a:r>
            <a:r>
              <a:rPr lang="en-US" dirty="0" smtClean="0"/>
              <a:t> total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&amp; </a:t>
            </a:r>
            <a:r>
              <a:rPr lang="en-US" dirty="0" err="1" smtClean="0"/>
              <a:t>sarpras</a:t>
            </a:r>
            <a:r>
              <a:rPr lang="en-US" dirty="0" smtClean="0"/>
              <a:t> ) </a:t>
            </a:r>
            <a:r>
              <a:rPr lang="en-US" dirty="0" err="1" smtClean="0"/>
              <a:t>kecil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264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KEKUATAN &amp; KELEMAHAN UKM: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KEKUATAN UKM</a:t>
            </a:r>
            <a:endParaRPr lang="en-US" sz="32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a. Economies of scale, 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b. </a:t>
            </a:r>
            <a:r>
              <a:rPr lang="en-US" sz="3200" dirty="0" err="1" smtClean="0"/>
              <a:t>Padat</a:t>
            </a:r>
            <a:r>
              <a:rPr lang="en-US" sz="3200" dirty="0" smtClean="0"/>
              <a:t> </a:t>
            </a:r>
            <a:r>
              <a:rPr lang="en-US" sz="3200" dirty="0" err="1" smtClean="0"/>
              <a:t>karya</a:t>
            </a:r>
            <a:r>
              <a:rPr lang="en-US" sz="3200" dirty="0" smtClean="0"/>
              <a:t> ( </a:t>
            </a:r>
            <a:r>
              <a:rPr lang="en-US" sz="3200" dirty="0" err="1" smtClean="0"/>
              <a:t>berciri</a:t>
            </a:r>
            <a:r>
              <a:rPr lang="en-US" sz="3200" dirty="0" smtClean="0"/>
              <a:t> hand made), </a:t>
            </a:r>
            <a:r>
              <a:rPr lang="en-US" sz="3200" dirty="0" err="1" smtClean="0"/>
              <a:t>mempunyai</a:t>
            </a:r>
            <a:r>
              <a:rPr lang="en-US" sz="3200" dirty="0" smtClean="0"/>
              <a:t> </a:t>
            </a:r>
            <a:r>
              <a:rPr lang="en-US" sz="3200" dirty="0" err="1" smtClean="0"/>
              <a:t>keunikan</a:t>
            </a:r>
            <a:r>
              <a:rPr lang="en-US" sz="3200" dirty="0" smtClean="0"/>
              <a:t> </a:t>
            </a:r>
            <a:r>
              <a:rPr lang="en-US" sz="3200" dirty="0" err="1" smtClean="0"/>
              <a:t>sbg</a:t>
            </a:r>
            <a:r>
              <a:rPr lang="en-US" sz="3200" dirty="0" smtClean="0"/>
              <a:t> </a:t>
            </a:r>
            <a:r>
              <a:rPr lang="en-US" sz="3200" dirty="0" err="1" smtClean="0"/>
              <a:t>sumber</a:t>
            </a:r>
            <a:r>
              <a:rPr lang="en-US" sz="3200" dirty="0" smtClean="0"/>
              <a:t> </a:t>
            </a:r>
            <a:r>
              <a:rPr lang="en-US" sz="3200" dirty="0" err="1" smtClean="0"/>
              <a:t>keunggulan</a:t>
            </a:r>
            <a:r>
              <a:rPr lang="en-US" sz="3200" dirty="0" smtClean="0"/>
              <a:t> </a:t>
            </a:r>
            <a:r>
              <a:rPr lang="en-US" sz="3200" dirty="0" err="1" smtClean="0"/>
              <a:t>produk</a:t>
            </a:r>
            <a:r>
              <a:rPr lang="en-US" sz="3200" dirty="0" smtClean="0"/>
              <a:t> </a:t>
            </a:r>
            <a:r>
              <a:rPr lang="en-US" sz="3200" dirty="0" err="1" smtClean="0"/>
              <a:t>berbasis</a:t>
            </a:r>
            <a:r>
              <a:rPr lang="en-US" sz="3200" dirty="0" smtClean="0"/>
              <a:t> </a:t>
            </a:r>
            <a:r>
              <a:rPr lang="en-US" sz="3200" dirty="0" err="1" smtClean="0"/>
              <a:t>pabrikas</a:t>
            </a:r>
            <a:endParaRPr lang="en-US" sz="3200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KELEMAHAN UKM</a:t>
            </a:r>
            <a:endParaRPr lang="en-US" sz="320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a. </a:t>
            </a:r>
            <a:r>
              <a:rPr lang="en-US" sz="2800" dirty="0" err="1" smtClean="0"/>
              <a:t>Skala</a:t>
            </a:r>
            <a:r>
              <a:rPr lang="en-US" sz="2800" dirty="0" smtClean="0"/>
              <a:t> </a:t>
            </a:r>
            <a:r>
              <a:rPr lang="en-US" sz="2800" dirty="0" err="1" smtClean="0"/>
              <a:t>usaha</a:t>
            </a:r>
            <a:r>
              <a:rPr lang="en-US" sz="2800" dirty="0" smtClean="0"/>
              <a:t> </a:t>
            </a:r>
            <a:r>
              <a:rPr lang="en-US" sz="2800" dirty="0" err="1" smtClean="0"/>
              <a:t>kecil</a:t>
            </a:r>
            <a:r>
              <a:rPr lang="en-US" sz="2800" dirty="0" smtClean="0"/>
              <a:t> </a:t>
            </a:r>
            <a:r>
              <a:rPr lang="en-US" sz="2800" dirty="0" err="1" smtClean="0"/>
              <a:t>omzet</a:t>
            </a:r>
            <a:r>
              <a:rPr lang="en-US" sz="2800" dirty="0" smtClean="0"/>
              <a:t> , </a:t>
            </a:r>
            <a:r>
              <a:rPr lang="en-US" sz="2800" dirty="0" err="1" smtClean="0"/>
              <a:t>sulit</a:t>
            </a:r>
            <a:r>
              <a:rPr lang="en-US" sz="2800" dirty="0" smtClean="0"/>
              <a:t> </a:t>
            </a:r>
            <a:r>
              <a:rPr lang="en-US" sz="2800" dirty="0" err="1" smtClean="0"/>
              <a:t>bersaing</a:t>
            </a:r>
            <a:r>
              <a:rPr lang="en-US" sz="2800" dirty="0" smtClean="0"/>
              <a:t> dg </a:t>
            </a:r>
            <a:r>
              <a:rPr lang="en-US" sz="2800" dirty="0" err="1" smtClean="0"/>
              <a:t>usaha</a:t>
            </a:r>
            <a:r>
              <a:rPr lang="en-US" sz="2800" dirty="0" smtClean="0"/>
              <a:t> </a:t>
            </a:r>
            <a:r>
              <a:rPr lang="en-US" sz="2800" dirty="0" err="1" smtClean="0"/>
              <a:t>skala</a:t>
            </a:r>
            <a:r>
              <a:rPr lang="en-US" sz="2800" dirty="0" smtClean="0"/>
              <a:t> </a:t>
            </a:r>
            <a:r>
              <a:rPr lang="en-US" sz="2800" dirty="0" err="1" smtClean="0"/>
              <a:t>besar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b. Hand made </a:t>
            </a:r>
            <a:r>
              <a:rPr lang="en-US" sz="2800" dirty="0" err="1" smtClean="0"/>
              <a:t>kurang</a:t>
            </a:r>
            <a:r>
              <a:rPr lang="en-US" sz="2800" dirty="0" smtClean="0"/>
              <a:t> </a:t>
            </a:r>
            <a:r>
              <a:rPr lang="en-US" sz="2800" dirty="0" err="1" smtClean="0"/>
              <a:t>aspek</a:t>
            </a:r>
            <a:r>
              <a:rPr lang="en-US" sz="2800" dirty="0" smtClean="0"/>
              <a:t> </a:t>
            </a:r>
            <a:r>
              <a:rPr lang="en-US" sz="2800" dirty="0" err="1" smtClean="0"/>
              <a:t>presisi</a:t>
            </a:r>
            <a:r>
              <a:rPr lang="en-US" sz="2800" dirty="0" smtClean="0"/>
              <a:t> &amp; </a:t>
            </a:r>
            <a:r>
              <a:rPr lang="en-US" sz="2800" dirty="0" err="1" smtClean="0"/>
              <a:t>kesulitan</a:t>
            </a:r>
            <a:r>
              <a:rPr lang="en-US" sz="2800" dirty="0" smtClean="0"/>
              <a:t> </a:t>
            </a:r>
            <a:r>
              <a:rPr lang="en-US" sz="2800" dirty="0" err="1" smtClean="0"/>
              <a:t>unt</a:t>
            </a:r>
            <a:r>
              <a:rPr lang="en-US" sz="2800" dirty="0" smtClean="0"/>
              <a:t> </a:t>
            </a:r>
            <a:r>
              <a:rPr lang="en-US" sz="2800" dirty="0" err="1" smtClean="0"/>
              <a:t>distandarisasi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c. </a:t>
            </a:r>
            <a:r>
              <a:rPr lang="en-US" sz="2800" dirty="0" err="1" smtClean="0"/>
              <a:t>Sumberdaya</a:t>
            </a:r>
            <a:r>
              <a:rPr lang="en-US" sz="2800" dirty="0" smtClean="0"/>
              <a:t> </a:t>
            </a:r>
            <a:r>
              <a:rPr lang="en-US" sz="2800" dirty="0" err="1" smtClean="0"/>
              <a:t>lokal</a:t>
            </a:r>
            <a:r>
              <a:rPr lang="en-US" sz="2800" dirty="0" smtClean="0"/>
              <a:t> &amp; </a:t>
            </a:r>
            <a:r>
              <a:rPr lang="en-US" sz="2800" dirty="0" err="1" smtClean="0"/>
              <a:t>alam</a:t>
            </a:r>
            <a:endParaRPr lang="en-US" sz="28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936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KEKUATAN &amp; KELEMAHAN UKM </a:t>
            </a:r>
            <a:r>
              <a:rPr lang="en-US" dirty="0" err="1" smtClean="0"/>
              <a:t>lanjutan</a:t>
            </a:r>
            <a:r>
              <a:rPr lang="en-US" dirty="0" smtClean="0"/>
              <a:t> ……………..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KEKUATAN UKM</a:t>
            </a:r>
            <a:endParaRPr lang="en-US" sz="32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/>
              <a:t>c. </a:t>
            </a:r>
            <a:r>
              <a:rPr lang="en-US" sz="2800" dirty="0" err="1" smtClean="0"/>
              <a:t>Produksi</a:t>
            </a:r>
            <a:r>
              <a:rPr lang="en-US" sz="2800" dirty="0" smtClean="0"/>
              <a:t> oriented dg </a:t>
            </a:r>
            <a:r>
              <a:rPr lang="en-US" sz="2800" dirty="0" err="1" smtClean="0"/>
              <a:t>ketersediaan</a:t>
            </a:r>
            <a:r>
              <a:rPr lang="en-US" sz="2800" dirty="0" smtClean="0"/>
              <a:t> SD, </a:t>
            </a:r>
            <a:r>
              <a:rPr lang="en-US" sz="2800" dirty="0" err="1" smtClean="0"/>
              <a:t>memiliki</a:t>
            </a:r>
            <a:r>
              <a:rPr lang="en-US" sz="2800" dirty="0" smtClean="0"/>
              <a:t> </a:t>
            </a:r>
            <a:r>
              <a:rPr lang="en-US" sz="2800" dirty="0" err="1" smtClean="0"/>
              <a:t>produk</a:t>
            </a:r>
            <a:r>
              <a:rPr lang="en-US" sz="2800" dirty="0" smtClean="0"/>
              <a:t> </a:t>
            </a:r>
            <a:r>
              <a:rPr lang="en-US" sz="2800" dirty="0" err="1" smtClean="0"/>
              <a:t>unggulan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komparatif</a:t>
            </a:r>
            <a:r>
              <a:rPr lang="en-US" sz="2800" dirty="0" smtClean="0"/>
              <a:t> msg2 </a:t>
            </a:r>
            <a:r>
              <a:rPr lang="en-US" sz="2800" dirty="0" err="1" smtClean="0"/>
              <a:t>wilayah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d. </a:t>
            </a:r>
            <a:r>
              <a:rPr lang="en-US" sz="2800" dirty="0" err="1" smtClean="0"/>
              <a:t>Konsekwensi</a:t>
            </a:r>
            <a:r>
              <a:rPr lang="en-US" sz="2800" dirty="0" smtClean="0"/>
              <a:t> </a:t>
            </a:r>
            <a:r>
              <a:rPr lang="en-US" sz="2800" dirty="0" err="1" smtClean="0"/>
              <a:t>dr</a:t>
            </a:r>
            <a:r>
              <a:rPr lang="en-US" sz="2800" dirty="0" smtClean="0"/>
              <a:t> (f) </a:t>
            </a:r>
            <a:r>
              <a:rPr lang="en-US" sz="2800" dirty="0" err="1" smtClean="0"/>
              <a:t>sgt</a:t>
            </a:r>
            <a:r>
              <a:rPr lang="en-US" sz="2800" dirty="0" smtClean="0"/>
              <a:t> </a:t>
            </a:r>
            <a:r>
              <a:rPr lang="en-US" sz="2800" dirty="0" err="1" smtClean="0"/>
              <a:t>byk</a:t>
            </a:r>
            <a:r>
              <a:rPr lang="en-US" sz="2800" dirty="0" smtClean="0"/>
              <a:t> </a:t>
            </a:r>
            <a:r>
              <a:rPr lang="en-US" sz="2800" dirty="0" err="1" smtClean="0"/>
              <a:t>pelaku</a:t>
            </a:r>
            <a:r>
              <a:rPr lang="en-US" sz="2800" dirty="0" smtClean="0"/>
              <a:t> UKM </a:t>
            </a:r>
            <a:r>
              <a:rPr lang="en-US" sz="2800" dirty="0" err="1" smtClean="0"/>
              <a:t>sangat</a:t>
            </a:r>
            <a:r>
              <a:rPr lang="en-US" sz="2800" dirty="0" smtClean="0"/>
              <a:t> </a:t>
            </a:r>
            <a:r>
              <a:rPr lang="en-US" sz="2800" dirty="0" err="1" smtClean="0"/>
              <a:t>baik</a:t>
            </a:r>
            <a:r>
              <a:rPr lang="en-US" sz="2800" dirty="0" smtClean="0"/>
              <a:t> </a:t>
            </a:r>
            <a:r>
              <a:rPr lang="en-US" sz="2800" dirty="0" err="1" smtClean="0"/>
              <a:t>mendorong</a:t>
            </a:r>
            <a:r>
              <a:rPr lang="en-US" sz="2800" dirty="0" smtClean="0"/>
              <a:t> </a:t>
            </a:r>
            <a:r>
              <a:rPr lang="en-US" sz="2800" dirty="0" err="1" smtClean="0"/>
              <a:t>kompetisi</a:t>
            </a:r>
            <a:r>
              <a:rPr lang="en-US" sz="2800" dirty="0" smtClean="0"/>
              <a:t> </a:t>
            </a:r>
            <a:r>
              <a:rPr lang="en-US" sz="2800" dirty="0" err="1" smtClean="0"/>
              <a:t>krn</a:t>
            </a:r>
            <a:r>
              <a:rPr lang="en-US" sz="2800" dirty="0" smtClean="0"/>
              <a:t> </a:t>
            </a:r>
            <a:r>
              <a:rPr lang="en-US" sz="2800" dirty="0" err="1" smtClean="0"/>
              <a:t>menyebar</a:t>
            </a:r>
            <a:r>
              <a:rPr lang="en-US" sz="2800" dirty="0" smtClean="0"/>
              <a:t> </a:t>
            </a:r>
            <a:r>
              <a:rPr lang="en-US" sz="2800" dirty="0" err="1" smtClean="0"/>
              <a:t>diseluruh</a:t>
            </a:r>
            <a:r>
              <a:rPr lang="en-US" sz="2800" dirty="0" smtClean="0"/>
              <a:t> </a:t>
            </a:r>
            <a:r>
              <a:rPr lang="en-US" sz="2800" dirty="0" err="1" smtClean="0"/>
              <a:t>pelosok</a:t>
            </a:r>
            <a:r>
              <a:rPr lang="en-US" sz="2800" dirty="0" smtClean="0"/>
              <a:t> </a:t>
            </a:r>
            <a:r>
              <a:rPr lang="en-US" sz="2800" dirty="0" err="1" smtClean="0"/>
              <a:t>tanah</a:t>
            </a:r>
            <a:r>
              <a:rPr lang="en-US" sz="2800" dirty="0" smtClean="0"/>
              <a:t> air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KELEMAHAN UKM</a:t>
            </a:r>
            <a:endParaRPr lang="en-US" sz="320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d. </a:t>
            </a:r>
            <a:r>
              <a:rPr lang="en-US" sz="2800" dirty="0" err="1" smtClean="0"/>
              <a:t>Kurang</a:t>
            </a:r>
            <a:r>
              <a:rPr lang="en-US" sz="2800" dirty="0" smtClean="0"/>
              <a:t> </a:t>
            </a:r>
            <a:r>
              <a:rPr lang="en-US" sz="2800" dirty="0" err="1" smtClean="0"/>
              <a:t>bisa</a:t>
            </a:r>
            <a:r>
              <a:rPr lang="en-US" sz="2800" dirty="0" smtClean="0"/>
              <a:t> </a:t>
            </a:r>
            <a:r>
              <a:rPr lang="en-US" sz="2800" dirty="0" err="1" smtClean="0"/>
              <a:t>memenuhi</a:t>
            </a:r>
            <a:r>
              <a:rPr lang="en-US" sz="2800" dirty="0" smtClean="0"/>
              <a:t> </a:t>
            </a:r>
            <a:r>
              <a:rPr lang="en-US" sz="2800" dirty="0" err="1" smtClean="0"/>
              <a:t>permintaan</a:t>
            </a:r>
            <a:r>
              <a:rPr lang="en-US" sz="2800" dirty="0" smtClean="0"/>
              <a:t> </a:t>
            </a:r>
            <a:r>
              <a:rPr lang="en-US" sz="2800" dirty="0" err="1" smtClean="0"/>
              <a:t>pasar</a:t>
            </a:r>
            <a:r>
              <a:rPr lang="en-US" sz="2800" dirty="0" smtClean="0"/>
              <a:t> </a:t>
            </a:r>
            <a:r>
              <a:rPr lang="en-US" sz="2800" dirty="0" err="1" smtClean="0"/>
              <a:t>scr</a:t>
            </a:r>
            <a:r>
              <a:rPr lang="en-US" sz="2800" dirty="0" smtClean="0"/>
              <a:t> </a:t>
            </a:r>
            <a:r>
              <a:rPr lang="en-US" sz="2800" dirty="0" err="1" smtClean="0"/>
              <a:t>besar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e. </a:t>
            </a:r>
            <a:r>
              <a:rPr lang="en-US" sz="2800" dirty="0" err="1" smtClean="0"/>
              <a:t>Continuitas</a:t>
            </a:r>
            <a:r>
              <a:rPr lang="en-US" sz="2800" dirty="0" smtClean="0"/>
              <a:t> </a:t>
            </a:r>
            <a:r>
              <a:rPr lang="en-US" sz="2800" dirty="0" err="1" smtClean="0"/>
              <a:t>rentan</a:t>
            </a:r>
            <a:r>
              <a:rPr lang="en-US" sz="2800" dirty="0" smtClean="0"/>
              <a:t> </a:t>
            </a:r>
            <a:r>
              <a:rPr lang="en-US" sz="2800" dirty="0" err="1" smtClean="0"/>
              <a:t>krn</a:t>
            </a:r>
            <a:r>
              <a:rPr lang="en-US" sz="2800" dirty="0" smtClean="0"/>
              <a:t> SDA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diperbaruhi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f. </a:t>
            </a:r>
            <a:r>
              <a:rPr lang="en-US" sz="2800" dirty="0" err="1" smtClean="0"/>
              <a:t>Sangat</a:t>
            </a:r>
            <a:r>
              <a:rPr lang="en-US" sz="2800" dirty="0" smtClean="0"/>
              <a:t> </a:t>
            </a:r>
            <a:r>
              <a:rPr lang="en-US" sz="2800" dirty="0" err="1" smtClean="0"/>
              <a:t>mudah</a:t>
            </a:r>
            <a:r>
              <a:rPr lang="en-US" sz="2800" dirty="0" smtClean="0"/>
              <a:t> </a:t>
            </a:r>
            <a:r>
              <a:rPr lang="en-US" sz="2800" dirty="0" err="1" smtClean="0"/>
              <a:t>bg</a:t>
            </a:r>
            <a:r>
              <a:rPr lang="en-US" sz="2800" dirty="0" smtClean="0"/>
              <a:t> </a:t>
            </a:r>
            <a:r>
              <a:rPr lang="en-US" sz="2800" dirty="0" err="1" smtClean="0"/>
              <a:t>masy</a:t>
            </a:r>
            <a:r>
              <a:rPr lang="en-US" sz="2800" dirty="0" smtClean="0"/>
              <a:t> </a:t>
            </a:r>
            <a:r>
              <a:rPr lang="en-US" sz="2800" dirty="0" err="1" smtClean="0"/>
              <a:t>masuk</a:t>
            </a:r>
            <a:r>
              <a:rPr lang="en-US" sz="2800" dirty="0" smtClean="0"/>
              <a:t> </a:t>
            </a:r>
            <a:r>
              <a:rPr lang="en-US" sz="2800" dirty="0" err="1" smtClean="0"/>
              <a:t>ke</a:t>
            </a:r>
            <a:r>
              <a:rPr lang="en-US" sz="2800" dirty="0" smtClean="0"/>
              <a:t> </a:t>
            </a:r>
            <a:r>
              <a:rPr lang="en-US" sz="2800" dirty="0" err="1" smtClean="0"/>
              <a:t>industri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digeluti</a:t>
            </a:r>
            <a:r>
              <a:rPr lang="en-US" sz="2800" dirty="0" smtClean="0"/>
              <a:t> UKM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25104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SAK ETAP UKM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eriod"/>
            </a:pPr>
            <a:r>
              <a:rPr lang="en-US" dirty="0" smtClean="0"/>
              <a:t>UKM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buat</a:t>
            </a:r>
            <a:r>
              <a:rPr lang="en-US" dirty="0" smtClean="0"/>
              <a:t> lap </a:t>
            </a:r>
            <a:r>
              <a:rPr lang="en-US" dirty="0" err="1" smtClean="0"/>
              <a:t>keuangan</a:t>
            </a:r>
            <a:r>
              <a:rPr lang="en-US" dirty="0" smtClean="0"/>
              <a:t> dg PSAK </a:t>
            </a:r>
            <a:r>
              <a:rPr lang="en-US" dirty="0" err="1" smtClean="0"/>
              <a:t>umum</a:t>
            </a:r>
            <a:endParaRPr lang="en-US" dirty="0" smtClean="0"/>
          </a:p>
          <a:p>
            <a:pPr marL="514350" indent="-514350">
              <a:buAutoNum type="alphaLcPeriod"/>
            </a:pP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tdk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akuntabilitas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signifikan</a:t>
            </a:r>
            <a:endParaRPr lang="en-US" dirty="0" smtClean="0"/>
          </a:p>
          <a:p>
            <a:pPr marL="514350" indent="-514350">
              <a:buAutoNum type="alphaLcPeriod"/>
            </a:pPr>
            <a:r>
              <a:rPr lang="en-US" dirty="0" err="1" smtClean="0"/>
              <a:t>Tdk</a:t>
            </a:r>
            <a:r>
              <a:rPr lang="en-US" dirty="0" smtClean="0"/>
              <a:t> </a:t>
            </a:r>
            <a:r>
              <a:rPr lang="en-US" dirty="0" err="1" smtClean="0"/>
              <a:t>menerbitkan</a:t>
            </a:r>
            <a:r>
              <a:rPr lang="en-US" dirty="0" smtClean="0"/>
              <a:t> lap </a:t>
            </a:r>
            <a:r>
              <a:rPr lang="en-US" dirty="0" err="1" smtClean="0"/>
              <a:t>keu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i="1" dirty="0" smtClean="0"/>
              <a:t>(general purpose financial statement)</a:t>
            </a:r>
          </a:p>
          <a:p>
            <a:pPr marL="0" indent="0">
              <a:buNone/>
            </a:pPr>
            <a:r>
              <a:rPr lang="en-US" dirty="0" smtClean="0"/>
              <a:t>d. SAK ETAP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pe</a:t>
            </a:r>
            <a:r>
              <a:rPr lang="en-US" i="1" dirty="0" smtClean="0"/>
              <a:t>r</a:t>
            </a:r>
            <a:r>
              <a:rPr lang="en-US" dirty="0" smtClean="0"/>
              <a:t> 1 </a:t>
            </a:r>
            <a:r>
              <a:rPr lang="en-US" dirty="0" err="1" smtClean="0"/>
              <a:t>Januari</a:t>
            </a:r>
            <a:r>
              <a:rPr lang="en-US" dirty="0" smtClean="0"/>
              <a:t> 2011,</a:t>
            </a:r>
            <a:r>
              <a:rPr lang="en-US" i="1" dirty="0" smtClean="0"/>
              <a:t>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dini</a:t>
            </a:r>
            <a:r>
              <a:rPr lang="en-US" dirty="0" smtClean="0"/>
              <a:t> 1 </a:t>
            </a:r>
            <a:r>
              <a:rPr lang="en-US" dirty="0" err="1" smtClean="0"/>
              <a:t>jan</a:t>
            </a:r>
            <a:r>
              <a:rPr lang="en-US" dirty="0" smtClean="0"/>
              <a:t> 2010 </a:t>
            </a:r>
            <a:r>
              <a:rPr lang="en-US" dirty="0" err="1" smtClean="0"/>
              <a:t>diperbolehkan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604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SAK ETAP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/>
              <a:t>Suatu</a:t>
            </a:r>
            <a:r>
              <a:rPr lang="en-US" sz="4000" dirty="0" smtClean="0"/>
              <a:t> </a:t>
            </a:r>
            <a:r>
              <a:rPr lang="en-US" sz="4000" dirty="0" err="1" smtClean="0"/>
              <a:t>prinsip</a:t>
            </a:r>
            <a:r>
              <a:rPr lang="en-US" sz="4000" dirty="0" smtClean="0"/>
              <a:t>, </a:t>
            </a:r>
            <a:r>
              <a:rPr lang="en-US" sz="4000" dirty="0" err="1" smtClean="0"/>
              <a:t>prosedur</a:t>
            </a:r>
            <a:r>
              <a:rPr lang="en-US" sz="4000" dirty="0" smtClean="0"/>
              <a:t>, </a:t>
            </a:r>
            <a:r>
              <a:rPr lang="en-US" sz="4000" dirty="0" err="1" smtClean="0"/>
              <a:t>metodeatau</a:t>
            </a:r>
            <a:r>
              <a:rPr lang="en-US" sz="4000" dirty="0" smtClean="0"/>
              <a:t> </a:t>
            </a:r>
            <a:r>
              <a:rPr lang="en-US" sz="4000" dirty="0" err="1" smtClean="0"/>
              <a:t>aturan</a:t>
            </a:r>
            <a:r>
              <a:rPr lang="en-US" sz="4000" dirty="0" smtClean="0"/>
              <a:t> </a:t>
            </a:r>
            <a:r>
              <a:rPr lang="en-US" sz="4000" dirty="0" err="1" smtClean="0"/>
              <a:t>penyusunan</a:t>
            </a:r>
            <a:r>
              <a:rPr lang="en-US" sz="4000" dirty="0" smtClean="0"/>
              <a:t> </a:t>
            </a:r>
            <a:r>
              <a:rPr lang="en-US" sz="4000" dirty="0" err="1" smtClean="0"/>
              <a:t>laporan</a:t>
            </a:r>
            <a:r>
              <a:rPr lang="en-US" sz="4000" dirty="0" smtClean="0"/>
              <a:t> </a:t>
            </a:r>
            <a:r>
              <a:rPr lang="en-US" sz="4000" dirty="0" err="1" smtClean="0"/>
              <a:t>keuangan</a:t>
            </a:r>
            <a:r>
              <a:rPr lang="en-US" sz="4000" dirty="0" smtClean="0"/>
              <a:t> </a:t>
            </a:r>
            <a:r>
              <a:rPr lang="en-US" sz="4000" dirty="0" err="1" smtClean="0"/>
              <a:t>pada</a:t>
            </a:r>
            <a:r>
              <a:rPr lang="en-US" sz="4000" dirty="0" smtClean="0"/>
              <a:t> ETAP, </a:t>
            </a:r>
            <a:r>
              <a:rPr lang="en-US" sz="4000" dirty="0" err="1" smtClean="0"/>
              <a:t>entitas</a:t>
            </a:r>
            <a:r>
              <a:rPr lang="en-US" sz="4000" dirty="0" smtClean="0"/>
              <a:t> </a:t>
            </a:r>
            <a:r>
              <a:rPr lang="en-US" sz="4000" dirty="0" err="1" smtClean="0"/>
              <a:t>usaha</a:t>
            </a:r>
            <a:r>
              <a:rPr lang="en-US" sz="4000" dirty="0" smtClean="0"/>
              <a:t> yang </a:t>
            </a:r>
            <a:r>
              <a:rPr lang="en-US" sz="4000" dirty="0" err="1" smtClean="0"/>
              <a:t>tidak</a:t>
            </a:r>
            <a:r>
              <a:rPr lang="en-US" sz="4000" dirty="0" smtClean="0"/>
              <a:t>/</a:t>
            </a:r>
            <a:r>
              <a:rPr lang="en-US" sz="4000" dirty="0" err="1" smtClean="0"/>
              <a:t>belum</a:t>
            </a:r>
            <a:r>
              <a:rPr lang="en-US" sz="4000" dirty="0" smtClean="0"/>
              <a:t> </a:t>
            </a:r>
            <a:r>
              <a:rPr lang="en-US" sz="4000" dirty="0" err="1" smtClean="0"/>
              <a:t>tercatat</a:t>
            </a:r>
            <a:r>
              <a:rPr lang="en-US" sz="4000" dirty="0" smtClean="0"/>
              <a:t> di PM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tidak</a:t>
            </a:r>
            <a:r>
              <a:rPr lang="en-US" sz="4000" dirty="0" smtClean="0"/>
              <a:t> </a:t>
            </a:r>
            <a:r>
              <a:rPr lang="en-US" sz="4000" dirty="0" err="1" smtClean="0"/>
              <a:t>dalam</a:t>
            </a:r>
            <a:r>
              <a:rPr lang="en-US" sz="4000" dirty="0" smtClean="0"/>
              <a:t> proses </a:t>
            </a:r>
            <a:r>
              <a:rPr lang="en-US" sz="4000" dirty="0" err="1" smtClean="0"/>
              <a:t>pengajuan</a:t>
            </a:r>
            <a:r>
              <a:rPr lang="en-US" sz="4000" dirty="0" smtClean="0"/>
              <a:t> di PM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Entitas</a:t>
            </a:r>
            <a:r>
              <a:rPr lang="en-US" sz="4000" dirty="0" smtClean="0"/>
              <a:t> </a:t>
            </a:r>
            <a:r>
              <a:rPr lang="en-US" sz="4000" dirty="0" err="1" smtClean="0"/>
              <a:t>usaha</a:t>
            </a:r>
            <a:r>
              <a:rPr lang="en-US" sz="4000" dirty="0" smtClean="0"/>
              <a:t> </a:t>
            </a:r>
            <a:r>
              <a:rPr lang="en-US" sz="4000" dirty="0" err="1" smtClean="0"/>
              <a:t>dimaksud</a:t>
            </a:r>
            <a:r>
              <a:rPr lang="en-US" sz="4000" dirty="0" smtClean="0"/>
              <a:t> </a:t>
            </a:r>
            <a:r>
              <a:rPr lang="en-US" sz="4000" dirty="0" err="1" smtClean="0"/>
              <a:t>adalah</a:t>
            </a:r>
            <a:r>
              <a:rPr lang="en-US" sz="4000" dirty="0" smtClean="0"/>
              <a:t> unit </a:t>
            </a:r>
            <a:r>
              <a:rPr lang="en-US" sz="4000" dirty="0" err="1" smtClean="0"/>
              <a:t>usaha</a:t>
            </a:r>
            <a:r>
              <a:rPr lang="en-US" sz="4000" dirty="0" smtClean="0"/>
              <a:t> </a:t>
            </a:r>
            <a:r>
              <a:rPr lang="en-US" sz="4000" dirty="0" err="1" smtClean="0"/>
              <a:t>ekonomi</a:t>
            </a:r>
            <a:r>
              <a:rPr lang="en-US" sz="4000" dirty="0" smtClean="0"/>
              <a:t> ( UKM 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6973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SAK ETAP </a:t>
            </a:r>
            <a:r>
              <a:rPr lang="en-US" dirty="0" err="1" smtClean="0"/>
              <a:t>lanjutan</a:t>
            </a:r>
            <a:r>
              <a:rPr lang="en-US" dirty="0" smtClean="0"/>
              <a:t> ………..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eriod"/>
            </a:pPr>
            <a:r>
              <a:rPr lang="en-US" dirty="0" err="1" smtClean="0"/>
              <a:t>Memudahkan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perbankan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kelayakan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UKM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bantuan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Usaha.</a:t>
            </a:r>
          </a:p>
          <a:p>
            <a:pPr marL="514350" indent="-514350">
              <a:buAutoNum type="alphaLcPeriod"/>
            </a:pPr>
            <a:r>
              <a:rPr lang="en-US" dirty="0" smtClean="0"/>
              <a:t>UKM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data </a:t>
            </a:r>
            <a:r>
              <a:rPr lang="en-US" dirty="0" err="1" smtClean="0"/>
              <a:t>akurat</a:t>
            </a:r>
            <a:r>
              <a:rPr lang="en-US" dirty="0" smtClean="0"/>
              <a:t> yang </a:t>
            </a:r>
            <a:r>
              <a:rPr lang="en-US" dirty="0" err="1" smtClean="0"/>
              <a:t>amat</a:t>
            </a:r>
            <a:r>
              <a:rPr lang="en-US" dirty="0" smtClean="0"/>
              <a:t> </a:t>
            </a:r>
            <a:r>
              <a:rPr lang="en-US" dirty="0" err="1" smtClean="0"/>
              <a:t>berguna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pelaku</a:t>
            </a:r>
            <a:r>
              <a:rPr lang="en-US" dirty="0" smtClean="0"/>
              <a:t> UKM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produktivitas</a:t>
            </a:r>
            <a:r>
              <a:rPr lang="en-US" dirty="0" smtClean="0"/>
              <a:t>, </a:t>
            </a:r>
            <a:r>
              <a:rPr lang="en-US" dirty="0" err="1" smtClean="0"/>
              <a:t>efektivitas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efisiensi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248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LAPORAN KEUANGAN UKM: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Proses </a:t>
            </a:r>
            <a:r>
              <a:rPr lang="en-US" sz="3600" dirty="0" err="1" smtClean="0"/>
              <a:t>Akuntansi</a:t>
            </a:r>
            <a:r>
              <a:rPr lang="en-US" sz="3600" dirty="0" smtClean="0"/>
              <a:t> yang </a:t>
            </a:r>
            <a:r>
              <a:rPr lang="en-US" sz="3600" dirty="0" err="1" smtClean="0"/>
              <a:t>digunakan</a:t>
            </a:r>
            <a:r>
              <a:rPr lang="en-US" sz="3600" dirty="0" smtClean="0"/>
              <a:t> </a:t>
            </a:r>
            <a:r>
              <a:rPr lang="en-US" sz="3600" dirty="0" err="1" smtClean="0"/>
              <a:t>sebagai</a:t>
            </a:r>
            <a:r>
              <a:rPr lang="en-US" sz="3600" dirty="0" smtClean="0"/>
              <a:t> </a:t>
            </a:r>
            <a:r>
              <a:rPr lang="en-US" sz="3600" dirty="0" err="1" smtClean="0"/>
              <a:t>sarana</a:t>
            </a:r>
            <a:r>
              <a:rPr lang="en-US" sz="3600" dirty="0" smtClean="0"/>
              <a:t> </a:t>
            </a:r>
            <a:r>
              <a:rPr lang="en-US" sz="3600" dirty="0" err="1" smtClean="0"/>
              <a:t>terjalinya</a:t>
            </a:r>
            <a:r>
              <a:rPr lang="en-US" sz="3600" dirty="0" smtClean="0"/>
              <a:t> proses </a:t>
            </a:r>
            <a:r>
              <a:rPr lang="en-US" sz="3600" dirty="0" err="1" smtClean="0"/>
              <a:t>komunikasi</a:t>
            </a:r>
            <a:r>
              <a:rPr lang="en-US" sz="3600" dirty="0" smtClean="0"/>
              <a:t> </a:t>
            </a:r>
            <a:r>
              <a:rPr lang="en-US" sz="3600" dirty="0" err="1" smtClean="0"/>
              <a:t>informasi</a:t>
            </a:r>
            <a:r>
              <a:rPr lang="en-US" sz="3600" dirty="0" smtClean="0"/>
              <a:t> </a:t>
            </a:r>
            <a:r>
              <a:rPr lang="en-US" sz="3600" dirty="0" err="1" smtClean="0"/>
              <a:t>antara</a:t>
            </a:r>
            <a:r>
              <a:rPr lang="en-US" sz="3600" dirty="0" smtClean="0"/>
              <a:t> data </a:t>
            </a:r>
            <a:r>
              <a:rPr lang="en-US" sz="3600" dirty="0" err="1" smtClean="0"/>
              <a:t>keuangan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aktivitas</a:t>
            </a:r>
            <a:r>
              <a:rPr lang="en-US" sz="3600" dirty="0" smtClean="0"/>
              <a:t> </a:t>
            </a:r>
            <a:r>
              <a:rPr lang="en-US" sz="3600" dirty="0" err="1" smtClean="0"/>
              <a:t>perushaan</a:t>
            </a:r>
            <a:endParaRPr lang="en-US" sz="3600" dirty="0" smtClean="0"/>
          </a:p>
          <a:p>
            <a:r>
              <a:rPr lang="en-US" sz="3600" dirty="0" smtClean="0"/>
              <a:t>Lap Keu </a:t>
            </a:r>
            <a:r>
              <a:rPr lang="en-US" sz="3600" dirty="0" err="1" smtClean="0"/>
              <a:t>baku</a:t>
            </a:r>
            <a:r>
              <a:rPr lang="en-US" sz="3600" dirty="0" smtClean="0"/>
              <a:t> </a:t>
            </a:r>
            <a:r>
              <a:rPr lang="en-US" sz="3600" dirty="0" err="1" smtClean="0"/>
              <a:t>mrp</a:t>
            </a:r>
            <a:r>
              <a:rPr lang="en-US" sz="3600" dirty="0" smtClean="0"/>
              <a:t> </a:t>
            </a:r>
            <a:r>
              <a:rPr lang="en-US" sz="3600" dirty="0" err="1" smtClean="0"/>
              <a:t>bahan</a:t>
            </a:r>
            <a:r>
              <a:rPr lang="en-US" sz="3600" dirty="0" smtClean="0"/>
              <a:t> </a:t>
            </a:r>
            <a:r>
              <a:rPr lang="en-US" sz="3600" dirty="0" err="1" smtClean="0"/>
              <a:t>pertimbangan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 proses </a:t>
            </a:r>
            <a:r>
              <a:rPr lang="en-US" sz="3600" dirty="0" err="1" smtClean="0"/>
              <a:t>pengambilan</a:t>
            </a:r>
            <a:r>
              <a:rPr lang="en-US" sz="3600" dirty="0" smtClean="0"/>
              <a:t> </a:t>
            </a:r>
            <a:r>
              <a:rPr lang="en-US" sz="3600" dirty="0" err="1" smtClean="0"/>
              <a:t>keputusan</a:t>
            </a:r>
            <a:r>
              <a:rPr lang="en-US" sz="3600" dirty="0" smtClean="0"/>
              <a:t> &amp; </a:t>
            </a:r>
            <a:r>
              <a:rPr lang="en-US" sz="3600" dirty="0" err="1" smtClean="0"/>
              <a:t>sbg</a:t>
            </a:r>
            <a:r>
              <a:rPr lang="en-US" sz="3600" dirty="0" smtClean="0"/>
              <a:t> </a:t>
            </a:r>
            <a:r>
              <a:rPr lang="en-US" sz="3600" dirty="0" err="1" smtClean="0"/>
              <a:t>perwujudan</a:t>
            </a:r>
            <a:r>
              <a:rPr lang="en-US" sz="3600" dirty="0" smtClean="0"/>
              <a:t> </a:t>
            </a:r>
            <a:r>
              <a:rPr lang="en-US" sz="3600" dirty="0" err="1" smtClean="0"/>
              <a:t>pertanggungjawaban</a:t>
            </a:r>
            <a:r>
              <a:rPr lang="en-US" sz="3600" dirty="0" smtClean="0"/>
              <a:t> </a:t>
            </a:r>
            <a:r>
              <a:rPr lang="en-US" sz="3600" dirty="0" err="1" smtClean="0"/>
              <a:t>dr</a:t>
            </a:r>
            <a:r>
              <a:rPr lang="en-US" sz="3600" dirty="0" smtClean="0"/>
              <a:t> </a:t>
            </a:r>
            <a:r>
              <a:rPr lang="en-US" sz="3600" dirty="0" err="1" smtClean="0"/>
              <a:t>manajemen</a:t>
            </a:r>
            <a:r>
              <a:rPr lang="en-US" sz="3600" dirty="0" smtClean="0"/>
              <a:t> </a:t>
            </a:r>
            <a:r>
              <a:rPr lang="en-US" sz="3600" dirty="0" err="1" smtClean="0"/>
              <a:t>dalm</a:t>
            </a:r>
            <a:r>
              <a:rPr lang="en-US" sz="3600" dirty="0" smtClean="0"/>
              <a:t> </a:t>
            </a:r>
            <a:r>
              <a:rPr lang="en-US" sz="3600" dirty="0" err="1" smtClean="0"/>
              <a:t>menjalankan</a:t>
            </a:r>
            <a:r>
              <a:rPr lang="en-US" sz="3600" dirty="0" smtClean="0"/>
              <a:t> </a:t>
            </a:r>
            <a:r>
              <a:rPr lang="en-US" sz="3600" dirty="0" err="1" smtClean="0"/>
              <a:t>usahanya</a:t>
            </a:r>
            <a:r>
              <a:rPr lang="en-US" sz="3600" dirty="0" smtClean="0"/>
              <a:t> </a:t>
            </a:r>
            <a:r>
              <a:rPr lang="en-US" sz="3600" dirty="0" err="1" smtClean="0"/>
              <a:t>scr</a:t>
            </a:r>
            <a:r>
              <a:rPr lang="en-US" sz="3600" dirty="0" smtClean="0"/>
              <a:t> </a:t>
            </a:r>
            <a:r>
              <a:rPr lang="en-US" sz="3600" dirty="0" err="1" smtClean="0"/>
              <a:t>profesional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9810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788</Words>
  <Application>Microsoft Office PowerPoint</Application>
  <PresentationFormat>On-screen Show (4:3)</PresentationFormat>
  <Paragraphs>123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UMKM (UU no. 28/2008)</vt:lpstr>
      <vt:lpstr>Kriteria Usaha Kecil Menurut UU RI</vt:lpstr>
      <vt:lpstr>CIRI-CIRI UKM</vt:lpstr>
      <vt:lpstr>KEKUATAN &amp; KELEMAHAN UKM:</vt:lpstr>
      <vt:lpstr>KEKUATAN &amp; KELEMAHAN UKM lanjutan ……………..</vt:lpstr>
      <vt:lpstr>SAK ETAP UKM</vt:lpstr>
      <vt:lpstr>SAK ETAP</vt:lpstr>
      <vt:lpstr>SAK ETAP lanjutan ………..</vt:lpstr>
      <vt:lpstr>LAPORAN KEUANGAN UKM:</vt:lpstr>
      <vt:lpstr>SOSIALISASI SAK ETAP UKM</vt:lpstr>
      <vt:lpstr>MODEL KERJASAMA  PENDIDIKAN &amp; UKM:</vt:lpstr>
      <vt:lpstr>DAMPAK PENERAPAN SAK ETAP BG UKM</vt:lpstr>
      <vt:lpstr> DAMPAK   lanjutan…………….</vt:lpstr>
      <vt:lpstr>PEMBUKUAN SEDERHANA UKM :</vt:lpstr>
      <vt:lpstr>ALASAN PEMBUKUAN PENTING:</vt:lpstr>
      <vt:lpstr>LAPORAN KEUANGAN UKM</vt:lpstr>
      <vt:lpstr>TAHAPAN PEMBUKUAN UKM</vt:lpstr>
      <vt:lpstr>BAG.JK LAP TIDAK SEIMBANG :</vt:lpstr>
      <vt:lpstr>BEDA  PEMBUKUAN &amp; AKUNTANSI</vt:lpstr>
      <vt:lpstr>FUNGSI LAPORAN KEUANGAN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UMKM (UU no. 28/2008)</dc:title>
  <dc:creator>anik</dc:creator>
  <cp:lastModifiedBy>anik</cp:lastModifiedBy>
  <cp:revision>11</cp:revision>
  <dcterms:created xsi:type="dcterms:W3CDTF">2013-06-21T00:37:38Z</dcterms:created>
  <dcterms:modified xsi:type="dcterms:W3CDTF">2013-06-21T03:26:26Z</dcterms:modified>
</cp:coreProperties>
</file>